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52392-5BA3-4B9F-92D8-D849CE4B7BDD}" type="doc">
      <dgm:prSet loTypeId="urn:microsoft.com/office/officeart/2005/8/layout/balance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9B321FF-C66E-40A5-84C7-8FB944999BDF}">
      <dgm:prSet phldrT="[Tekst]"/>
      <dgm:spPr>
        <a:solidFill>
          <a:srgbClr val="FF0000">
            <a:alpha val="90000"/>
          </a:srgb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-HR" dirty="0" smtClean="0"/>
            <a:t>Balkanski savez</a:t>
          </a:r>
          <a:endParaRPr lang="hr-HR" dirty="0"/>
        </a:p>
      </dgm:t>
    </dgm:pt>
    <dgm:pt modelId="{A9C1FFE3-5325-4F1D-AA61-86869ED700C2}" type="parTrans" cxnId="{FC809F66-DD33-444F-8495-654D3244BAC1}">
      <dgm:prSet/>
      <dgm:spPr/>
      <dgm:t>
        <a:bodyPr/>
        <a:lstStyle/>
        <a:p>
          <a:endParaRPr lang="hr-HR"/>
        </a:p>
      </dgm:t>
    </dgm:pt>
    <dgm:pt modelId="{5AFE3317-5275-495E-86B9-18B0E8EB9194}" type="sibTrans" cxnId="{FC809F66-DD33-444F-8495-654D3244BAC1}">
      <dgm:prSet/>
      <dgm:spPr/>
      <dgm:t>
        <a:bodyPr/>
        <a:lstStyle/>
        <a:p>
          <a:endParaRPr lang="hr-HR"/>
        </a:p>
      </dgm:t>
    </dgm:pt>
    <dgm:pt modelId="{A726DA9D-928E-4263-8DFF-6EA683EA9593}">
      <dgm:prSet phldrT="[Tekst]"/>
      <dgm:spPr>
        <a:solidFill>
          <a:schemeClr val="accent3"/>
        </a:solidFill>
      </dgm:spPr>
      <dgm:t>
        <a:bodyPr/>
        <a:lstStyle/>
        <a:p>
          <a:r>
            <a:rPr lang="hr-HR" dirty="0" smtClean="0"/>
            <a:t>Grčka</a:t>
          </a:r>
          <a:endParaRPr lang="hr-HR" dirty="0"/>
        </a:p>
      </dgm:t>
    </dgm:pt>
    <dgm:pt modelId="{7C95630C-C232-4C56-85BA-D8C7BDA4B3A1}" type="parTrans" cxnId="{63AD2E43-6DF4-4154-82BF-AB52CA3C757D}">
      <dgm:prSet/>
      <dgm:spPr/>
      <dgm:t>
        <a:bodyPr/>
        <a:lstStyle/>
        <a:p>
          <a:endParaRPr lang="hr-HR"/>
        </a:p>
      </dgm:t>
    </dgm:pt>
    <dgm:pt modelId="{E767036E-D89C-4951-AB21-C59B8634C5C8}" type="sibTrans" cxnId="{63AD2E43-6DF4-4154-82BF-AB52CA3C757D}">
      <dgm:prSet/>
      <dgm:spPr/>
      <dgm:t>
        <a:bodyPr/>
        <a:lstStyle/>
        <a:p>
          <a:endParaRPr lang="hr-HR"/>
        </a:p>
      </dgm:t>
    </dgm:pt>
    <dgm:pt modelId="{EE4A6BAE-1547-42BD-88F6-7DE6B0E2DBB0}">
      <dgm:prSet phldrT="[Tekst]"/>
      <dgm:spPr>
        <a:solidFill>
          <a:srgbClr val="C00000"/>
        </a:solidFill>
      </dgm:spPr>
      <dgm:t>
        <a:bodyPr/>
        <a:lstStyle/>
        <a:p>
          <a:r>
            <a:rPr lang="hr-HR" dirty="0" smtClean="0"/>
            <a:t>Bugarska</a:t>
          </a:r>
          <a:endParaRPr lang="hr-HR" dirty="0"/>
        </a:p>
      </dgm:t>
    </dgm:pt>
    <dgm:pt modelId="{282B77F8-483E-4956-A8D3-D06A2CA987FF}" type="parTrans" cxnId="{31781255-2B5C-49CE-A29B-A8BB5DCC3D41}">
      <dgm:prSet/>
      <dgm:spPr/>
      <dgm:t>
        <a:bodyPr/>
        <a:lstStyle/>
        <a:p>
          <a:endParaRPr lang="hr-HR"/>
        </a:p>
      </dgm:t>
    </dgm:pt>
    <dgm:pt modelId="{10C5802B-9F26-4D18-AC65-91FB795DC13F}" type="sibTrans" cxnId="{31781255-2B5C-49CE-A29B-A8BB5DCC3D41}">
      <dgm:prSet/>
      <dgm:spPr/>
      <dgm:t>
        <a:bodyPr/>
        <a:lstStyle/>
        <a:p>
          <a:endParaRPr lang="hr-HR"/>
        </a:p>
      </dgm:t>
    </dgm:pt>
    <dgm:pt modelId="{1488D67B-78BC-43A1-B7A2-248FE899F72F}">
      <dgm:prSet phldrT="[Tekst]"/>
      <dgm:spPr>
        <a:solidFill>
          <a:srgbClr val="92D050">
            <a:alpha val="90000"/>
          </a:srgb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-HR" dirty="0" smtClean="0"/>
            <a:t>Osmansko Carstvo</a:t>
          </a:r>
          <a:endParaRPr lang="hr-HR" dirty="0"/>
        </a:p>
      </dgm:t>
    </dgm:pt>
    <dgm:pt modelId="{6EEBC32D-29F7-4E22-9C21-E35D5A09C0E0}" type="parTrans" cxnId="{9387376F-65F3-40D8-830C-C34C428547CE}">
      <dgm:prSet/>
      <dgm:spPr/>
      <dgm:t>
        <a:bodyPr/>
        <a:lstStyle/>
        <a:p>
          <a:endParaRPr lang="hr-HR"/>
        </a:p>
      </dgm:t>
    </dgm:pt>
    <dgm:pt modelId="{6E6619A2-31E6-4DB0-8C87-803AAE7CCF84}" type="sibTrans" cxnId="{9387376F-65F3-40D8-830C-C34C428547CE}">
      <dgm:prSet/>
      <dgm:spPr/>
      <dgm:t>
        <a:bodyPr/>
        <a:lstStyle/>
        <a:p>
          <a:endParaRPr lang="hr-HR"/>
        </a:p>
      </dgm:t>
    </dgm:pt>
    <dgm:pt modelId="{B5E8846A-3906-4D25-A558-9E545DD40B57}">
      <dgm:prSet phldrT="[Tekst]"/>
      <dgm:spPr/>
      <dgm:t>
        <a:bodyPr/>
        <a:lstStyle/>
        <a:p>
          <a:r>
            <a:rPr lang="hr-HR" dirty="0" smtClean="0"/>
            <a:t>Osmansko Carstvo</a:t>
          </a:r>
          <a:endParaRPr lang="hr-HR" dirty="0"/>
        </a:p>
      </dgm:t>
    </dgm:pt>
    <dgm:pt modelId="{9BCFA702-234C-40CD-8E42-CDA9AF46EC6F}" type="parTrans" cxnId="{0EC2C64A-134E-462C-8ECA-C30DE1201FDA}">
      <dgm:prSet/>
      <dgm:spPr/>
      <dgm:t>
        <a:bodyPr/>
        <a:lstStyle/>
        <a:p>
          <a:endParaRPr lang="hr-HR"/>
        </a:p>
      </dgm:t>
    </dgm:pt>
    <dgm:pt modelId="{D6D33D19-E4DD-4633-9D64-3BFBD88D96F7}" type="sibTrans" cxnId="{0EC2C64A-134E-462C-8ECA-C30DE1201FDA}">
      <dgm:prSet/>
      <dgm:spPr/>
      <dgm:t>
        <a:bodyPr/>
        <a:lstStyle/>
        <a:p>
          <a:endParaRPr lang="hr-HR"/>
        </a:p>
      </dgm:t>
    </dgm:pt>
    <dgm:pt modelId="{EEE49DBE-4F2C-4CED-85FC-6A1A71B61FF5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dirty="0" smtClean="0"/>
            <a:t>Crna Gora</a:t>
          </a:r>
          <a:endParaRPr lang="hr-HR" dirty="0"/>
        </a:p>
      </dgm:t>
    </dgm:pt>
    <dgm:pt modelId="{3BB6CF1D-6C31-4763-91A1-9E0A82E80560}" type="parTrans" cxnId="{2FF1249D-AA89-479C-A588-4AFAAD81FC6F}">
      <dgm:prSet/>
      <dgm:spPr/>
      <dgm:t>
        <a:bodyPr/>
        <a:lstStyle/>
        <a:p>
          <a:endParaRPr lang="hr-HR"/>
        </a:p>
      </dgm:t>
    </dgm:pt>
    <dgm:pt modelId="{3068FD2D-D58C-4002-8A36-A4143D9D4742}" type="sibTrans" cxnId="{2FF1249D-AA89-479C-A588-4AFAAD81FC6F}">
      <dgm:prSet/>
      <dgm:spPr/>
      <dgm:t>
        <a:bodyPr/>
        <a:lstStyle/>
        <a:p>
          <a:endParaRPr lang="hr-HR"/>
        </a:p>
      </dgm:t>
    </dgm:pt>
    <dgm:pt modelId="{8CF13530-8836-4DD5-A37E-8D7FCD40CE30}">
      <dgm:prSet phldrT="[Tekst]"/>
      <dgm:spPr>
        <a:solidFill>
          <a:srgbClr val="00B0F0"/>
        </a:solidFill>
      </dgm:spPr>
      <dgm:t>
        <a:bodyPr/>
        <a:lstStyle/>
        <a:p>
          <a:r>
            <a:rPr lang="hr-HR" dirty="0" smtClean="0"/>
            <a:t>Srbija</a:t>
          </a:r>
          <a:endParaRPr lang="hr-HR" dirty="0"/>
        </a:p>
      </dgm:t>
    </dgm:pt>
    <dgm:pt modelId="{75899F0E-3355-417C-9EC4-8E82D5FDA677}" type="parTrans" cxnId="{30E7E97B-32BF-4954-AD30-85BF8C3F4267}">
      <dgm:prSet/>
      <dgm:spPr/>
      <dgm:t>
        <a:bodyPr/>
        <a:lstStyle/>
        <a:p>
          <a:endParaRPr lang="hr-HR"/>
        </a:p>
      </dgm:t>
    </dgm:pt>
    <dgm:pt modelId="{6953FE23-117C-463C-81B8-4098439383CE}" type="sibTrans" cxnId="{30E7E97B-32BF-4954-AD30-85BF8C3F4267}">
      <dgm:prSet/>
      <dgm:spPr/>
      <dgm:t>
        <a:bodyPr/>
        <a:lstStyle/>
        <a:p>
          <a:endParaRPr lang="hr-HR"/>
        </a:p>
      </dgm:t>
    </dgm:pt>
    <dgm:pt modelId="{716271F9-3303-4A34-8E43-E75642D80AFC}" type="pres">
      <dgm:prSet presAssocID="{57652392-5BA3-4B9F-92D8-D849CE4B7BD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52823B-7C26-44F7-AA28-4FEAADAB61D9}" type="pres">
      <dgm:prSet presAssocID="{57652392-5BA3-4B9F-92D8-D849CE4B7BDD}" presName="dummyMaxCanvas" presStyleCnt="0"/>
      <dgm:spPr/>
    </dgm:pt>
    <dgm:pt modelId="{4F8BA8E9-9380-426D-AB73-B3CE13868538}" type="pres">
      <dgm:prSet presAssocID="{57652392-5BA3-4B9F-92D8-D849CE4B7BDD}" presName="parentComposite" presStyleCnt="0"/>
      <dgm:spPr/>
    </dgm:pt>
    <dgm:pt modelId="{B2E4AD4A-4052-4D2C-A91E-3D786BF68190}" type="pres">
      <dgm:prSet presAssocID="{57652392-5BA3-4B9F-92D8-D849CE4B7BD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hr-HR"/>
        </a:p>
      </dgm:t>
    </dgm:pt>
    <dgm:pt modelId="{CB7304C3-935A-40B3-A771-0619609A6AEC}" type="pres">
      <dgm:prSet presAssocID="{57652392-5BA3-4B9F-92D8-D849CE4B7BD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hr-HR"/>
        </a:p>
      </dgm:t>
    </dgm:pt>
    <dgm:pt modelId="{E34F3998-DE06-42E6-BFC1-DBA657E816B4}" type="pres">
      <dgm:prSet presAssocID="{57652392-5BA3-4B9F-92D8-D849CE4B7BDD}" presName="childrenComposite" presStyleCnt="0"/>
      <dgm:spPr/>
    </dgm:pt>
    <dgm:pt modelId="{C3E584DC-494F-4885-83BF-549919A66385}" type="pres">
      <dgm:prSet presAssocID="{57652392-5BA3-4B9F-92D8-D849CE4B7BDD}" presName="dummyMaxCanvas_ChildArea" presStyleCnt="0"/>
      <dgm:spPr/>
    </dgm:pt>
    <dgm:pt modelId="{B86E8EE8-6ED3-43A6-9949-A4A7A70EA278}" type="pres">
      <dgm:prSet presAssocID="{57652392-5BA3-4B9F-92D8-D849CE4B7BDD}" presName="fulcrum" presStyleLbl="alignAccFollowNode1" presStyleIdx="2" presStyleCnt="4"/>
      <dgm:spPr>
        <a:solidFill>
          <a:schemeClr val="tx2">
            <a:lumMod val="50000"/>
            <a:alpha val="90000"/>
          </a:schemeClr>
        </a:solidFill>
      </dgm:spPr>
    </dgm:pt>
    <dgm:pt modelId="{90B246FE-E6CA-4429-8674-73F34696B7F5}" type="pres">
      <dgm:prSet presAssocID="{57652392-5BA3-4B9F-92D8-D849CE4B7BDD}" presName="balance_23" presStyleLbl="alignAccFollowNode1" presStyleIdx="3" presStyleCnt="4">
        <dgm:presLayoutVars>
          <dgm:bulletEnabled val="1"/>
        </dgm:presLayoutVars>
      </dgm:prSet>
      <dgm:spPr>
        <a:solidFill>
          <a:schemeClr val="tx2">
            <a:lumMod val="50000"/>
            <a:alpha val="90000"/>
          </a:schemeClr>
        </a:solidFill>
      </dgm:spPr>
    </dgm:pt>
    <dgm:pt modelId="{93A64E7D-156B-47D6-8CD5-A937EB539B75}" type="pres">
      <dgm:prSet presAssocID="{57652392-5BA3-4B9F-92D8-D849CE4B7BDD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EAA6B2-4419-4DD1-B59E-8C72C39FB83A}" type="pres">
      <dgm:prSet presAssocID="{57652392-5BA3-4B9F-92D8-D849CE4B7BDD}" presName="right_23_2" presStyleLbl="node1" presStyleIdx="1" presStyleCnt="5" custLinFactX="-100000" custLinFactNeighborX="-117894" custLinFactNeighborY="573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285042-1400-41D0-94B1-6364E7986A46}" type="pres">
      <dgm:prSet presAssocID="{57652392-5BA3-4B9F-92D8-D849CE4B7BDD}" presName="right_23_3" presStyleLbl="node1" presStyleIdx="2" presStyleCnt="5" custLinFactX="-38223" custLinFactNeighborX="-100000" custLinFactNeighborY="-221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D8B506-A942-44F2-97B3-9588B6C43AAE}" type="pres">
      <dgm:prSet presAssocID="{57652392-5BA3-4B9F-92D8-D849CE4B7BDD}" presName="left_23_1" presStyleLbl="node1" presStyleIdx="3" presStyleCnt="5" custLinFactNeighborX="2975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1EFF36-30E8-47B1-BD28-84613D76606D}" type="pres">
      <dgm:prSet presAssocID="{57652392-5BA3-4B9F-92D8-D849CE4B7BDD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C809F66-DD33-444F-8495-654D3244BAC1}" srcId="{57652392-5BA3-4B9F-92D8-D849CE4B7BDD}" destId="{39B321FF-C66E-40A5-84C7-8FB944999BDF}" srcOrd="0" destOrd="0" parTransId="{A9C1FFE3-5325-4F1D-AA61-86869ED700C2}" sibTransId="{5AFE3317-5275-495E-86B9-18B0E8EB9194}"/>
    <dgm:cxn modelId="{63AD2E43-6DF4-4154-82BF-AB52CA3C757D}" srcId="{39B321FF-C66E-40A5-84C7-8FB944999BDF}" destId="{A726DA9D-928E-4263-8DFF-6EA683EA9593}" srcOrd="0" destOrd="0" parTransId="{7C95630C-C232-4C56-85BA-D8C7BDA4B3A1}" sibTransId="{E767036E-D89C-4951-AB21-C59B8634C5C8}"/>
    <dgm:cxn modelId="{3F0B4FEC-9F13-4A8C-95C3-132C226D10B7}" type="presOf" srcId="{B5E8846A-3906-4D25-A558-9E545DD40B57}" destId="{93A64E7D-156B-47D6-8CD5-A937EB539B75}" srcOrd="0" destOrd="0" presId="urn:microsoft.com/office/officeart/2005/8/layout/balance1"/>
    <dgm:cxn modelId="{31781255-2B5C-49CE-A29B-A8BB5DCC3D41}" srcId="{39B321FF-C66E-40A5-84C7-8FB944999BDF}" destId="{EE4A6BAE-1547-42BD-88F6-7DE6B0E2DBB0}" srcOrd="1" destOrd="0" parTransId="{282B77F8-483E-4956-A8D3-D06A2CA987FF}" sibTransId="{10C5802B-9F26-4D18-AC65-91FB795DC13F}"/>
    <dgm:cxn modelId="{E883634D-0D88-45F5-8B6A-3D4CD2B6B73C}" type="presOf" srcId="{39B321FF-C66E-40A5-84C7-8FB944999BDF}" destId="{B2E4AD4A-4052-4D2C-A91E-3D786BF68190}" srcOrd="0" destOrd="0" presId="urn:microsoft.com/office/officeart/2005/8/layout/balance1"/>
    <dgm:cxn modelId="{9387376F-65F3-40D8-830C-C34C428547CE}" srcId="{57652392-5BA3-4B9F-92D8-D849CE4B7BDD}" destId="{1488D67B-78BC-43A1-B7A2-248FE899F72F}" srcOrd="1" destOrd="0" parTransId="{6EEBC32D-29F7-4E22-9C21-E35D5A09C0E0}" sibTransId="{6E6619A2-31E6-4DB0-8C87-803AAE7CCF84}"/>
    <dgm:cxn modelId="{6931F198-2F50-455A-87F3-D62EA75C034A}" type="presOf" srcId="{A726DA9D-928E-4263-8DFF-6EA683EA9593}" destId="{14D8B506-A942-44F2-97B3-9588B6C43AAE}" srcOrd="0" destOrd="0" presId="urn:microsoft.com/office/officeart/2005/8/layout/balance1"/>
    <dgm:cxn modelId="{6E4FE35B-2A65-4EFC-A897-62E5F6297722}" type="presOf" srcId="{1488D67B-78BC-43A1-B7A2-248FE899F72F}" destId="{CB7304C3-935A-40B3-A771-0619609A6AEC}" srcOrd="0" destOrd="0" presId="urn:microsoft.com/office/officeart/2005/8/layout/balance1"/>
    <dgm:cxn modelId="{D93AE55E-6CEC-4F9E-A938-7DAF84BE3E2E}" type="presOf" srcId="{EE4A6BAE-1547-42BD-88F6-7DE6B0E2DBB0}" destId="{F11EFF36-30E8-47B1-BD28-84613D76606D}" srcOrd="0" destOrd="0" presId="urn:microsoft.com/office/officeart/2005/8/layout/balance1"/>
    <dgm:cxn modelId="{30E7E97B-32BF-4954-AD30-85BF8C3F4267}" srcId="{1488D67B-78BC-43A1-B7A2-248FE899F72F}" destId="{8CF13530-8836-4DD5-A37E-8D7FCD40CE30}" srcOrd="2" destOrd="0" parTransId="{75899F0E-3355-417C-9EC4-8E82D5FDA677}" sibTransId="{6953FE23-117C-463C-81B8-4098439383CE}"/>
    <dgm:cxn modelId="{2FF1249D-AA89-479C-A588-4AFAAD81FC6F}" srcId="{1488D67B-78BC-43A1-B7A2-248FE899F72F}" destId="{EEE49DBE-4F2C-4CED-85FC-6A1A71B61FF5}" srcOrd="1" destOrd="0" parTransId="{3BB6CF1D-6C31-4763-91A1-9E0A82E80560}" sibTransId="{3068FD2D-D58C-4002-8A36-A4143D9D4742}"/>
    <dgm:cxn modelId="{3F8700CF-F5DB-4E4F-BDA1-EFFA5A9B30AF}" type="presOf" srcId="{8CF13530-8836-4DD5-A37E-8D7FCD40CE30}" destId="{05285042-1400-41D0-94B1-6364E7986A46}" srcOrd="0" destOrd="0" presId="urn:microsoft.com/office/officeart/2005/8/layout/balance1"/>
    <dgm:cxn modelId="{1E0ACC58-90C1-46D1-8C45-699A21A38D4B}" type="presOf" srcId="{57652392-5BA3-4B9F-92D8-D849CE4B7BDD}" destId="{716271F9-3303-4A34-8E43-E75642D80AFC}" srcOrd="0" destOrd="0" presId="urn:microsoft.com/office/officeart/2005/8/layout/balance1"/>
    <dgm:cxn modelId="{0EC2C64A-134E-462C-8ECA-C30DE1201FDA}" srcId="{1488D67B-78BC-43A1-B7A2-248FE899F72F}" destId="{B5E8846A-3906-4D25-A558-9E545DD40B57}" srcOrd="0" destOrd="0" parTransId="{9BCFA702-234C-40CD-8E42-CDA9AF46EC6F}" sibTransId="{D6D33D19-E4DD-4633-9D64-3BFBD88D96F7}"/>
    <dgm:cxn modelId="{82792979-8C06-439C-A4C2-C479F90B1B12}" type="presOf" srcId="{EEE49DBE-4F2C-4CED-85FC-6A1A71B61FF5}" destId="{A2EAA6B2-4419-4DD1-B59E-8C72C39FB83A}" srcOrd="0" destOrd="0" presId="urn:microsoft.com/office/officeart/2005/8/layout/balance1"/>
    <dgm:cxn modelId="{2E1EDFCD-574B-44FA-B014-59A36A9E78AA}" type="presParOf" srcId="{716271F9-3303-4A34-8E43-E75642D80AFC}" destId="{1952823B-7C26-44F7-AA28-4FEAADAB61D9}" srcOrd="0" destOrd="0" presId="urn:microsoft.com/office/officeart/2005/8/layout/balance1"/>
    <dgm:cxn modelId="{1A09CB20-597B-4943-9F7B-2FCA1A7DCCEE}" type="presParOf" srcId="{716271F9-3303-4A34-8E43-E75642D80AFC}" destId="{4F8BA8E9-9380-426D-AB73-B3CE13868538}" srcOrd="1" destOrd="0" presId="urn:microsoft.com/office/officeart/2005/8/layout/balance1"/>
    <dgm:cxn modelId="{D8355890-954D-4A65-92E2-54C579DDCC2B}" type="presParOf" srcId="{4F8BA8E9-9380-426D-AB73-B3CE13868538}" destId="{B2E4AD4A-4052-4D2C-A91E-3D786BF68190}" srcOrd="0" destOrd="0" presId="urn:microsoft.com/office/officeart/2005/8/layout/balance1"/>
    <dgm:cxn modelId="{47DBA3B7-6EE7-4668-9ED8-C5F8780E8277}" type="presParOf" srcId="{4F8BA8E9-9380-426D-AB73-B3CE13868538}" destId="{CB7304C3-935A-40B3-A771-0619609A6AEC}" srcOrd="1" destOrd="0" presId="urn:microsoft.com/office/officeart/2005/8/layout/balance1"/>
    <dgm:cxn modelId="{C48A5A4B-3B06-4735-B001-8AE877882059}" type="presParOf" srcId="{716271F9-3303-4A34-8E43-E75642D80AFC}" destId="{E34F3998-DE06-42E6-BFC1-DBA657E816B4}" srcOrd="2" destOrd="0" presId="urn:microsoft.com/office/officeart/2005/8/layout/balance1"/>
    <dgm:cxn modelId="{367FC2FB-7635-4A6E-92B7-B1BBC33CD890}" type="presParOf" srcId="{E34F3998-DE06-42E6-BFC1-DBA657E816B4}" destId="{C3E584DC-494F-4885-83BF-549919A66385}" srcOrd="0" destOrd="0" presId="urn:microsoft.com/office/officeart/2005/8/layout/balance1"/>
    <dgm:cxn modelId="{80ADD79E-DFD1-428B-B852-02226B49F722}" type="presParOf" srcId="{E34F3998-DE06-42E6-BFC1-DBA657E816B4}" destId="{B86E8EE8-6ED3-43A6-9949-A4A7A70EA278}" srcOrd="1" destOrd="0" presId="urn:microsoft.com/office/officeart/2005/8/layout/balance1"/>
    <dgm:cxn modelId="{484A477E-7599-4C84-8DF2-545E866BF150}" type="presParOf" srcId="{E34F3998-DE06-42E6-BFC1-DBA657E816B4}" destId="{90B246FE-E6CA-4429-8674-73F34696B7F5}" srcOrd="2" destOrd="0" presId="urn:microsoft.com/office/officeart/2005/8/layout/balance1"/>
    <dgm:cxn modelId="{20E68A09-2249-4C06-B376-D04F1D4FA317}" type="presParOf" srcId="{E34F3998-DE06-42E6-BFC1-DBA657E816B4}" destId="{93A64E7D-156B-47D6-8CD5-A937EB539B75}" srcOrd="3" destOrd="0" presId="urn:microsoft.com/office/officeart/2005/8/layout/balance1"/>
    <dgm:cxn modelId="{871760BD-6522-472E-A21D-847C0CAA1986}" type="presParOf" srcId="{E34F3998-DE06-42E6-BFC1-DBA657E816B4}" destId="{A2EAA6B2-4419-4DD1-B59E-8C72C39FB83A}" srcOrd="4" destOrd="0" presId="urn:microsoft.com/office/officeart/2005/8/layout/balance1"/>
    <dgm:cxn modelId="{8EFF3580-A5BC-403D-B6FA-344CE52DD81C}" type="presParOf" srcId="{E34F3998-DE06-42E6-BFC1-DBA657E816B4}" destId="{05285042-1400-41D0-94B1-6364E7986A46}" srcOrd="5" destOrd="0" presId="urn:microsoft.com/office/officeart/2005/8/layout/balance1"/>
    <dgm:cxn modelId="{F7EBA95F-7747-4036-8A51-EE851BA3EA8C}" type="presParOf" srcId="{E34F3998-DE06-42E6-BFC1-DBA657E816B4}" destId="{14D8B506-A942-44F2-97B3-9588B6C43AAE}" srcOrd="6" destOrd="0" presId="urn:microsoft.com/office/officeart/2005/8/layout/balance1"/>
    <dgm:cxn modelId="{9B3AE822-55EC-47B7-AC97-485267B389E4}" type="presParOf" srcId="{E34F3998-DE06-42E6-BFC1-DBA657E816B4}" destId="{F11EFF36-30E8-47B1-BD28-84613D76606D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84C120-511F-4CC7-BD34-FD3104262AA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39CCE5D-2B0E-493D-9586-AD7C2972D9EA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hr-HR" dirty="0" smtClean="0"/>
            <a:t>Navedi 1 podatak koji ne razumiješ.</a:t>
          </a:r>
          <a:endParaRPr lang="hr-HR" dirty="0"/>
        </a:p>
      </dgm:t>
    </dgm:pt>
    <dgm:pt modelId="{FCA376D4-2EB9-45F1-8E53-6A4FE52B8B89}" type="parTrans" cxnId="{D771A952-FFB2-4BE0-B226-0F135BCB3057}">
      <dgm:prSet/>
      <dgm:spPr/>
      <dgm:t>
        <a:bodyPr/>
        <a:lstStyle/>
        <a:p>
          <a:endParaRPr lang="hr-HR"/>
        </a:p>
      </dgm:t>
    </dgm:pt>
    <dgm:pt modelId="{B739D2CE-BD6D-4ACA-B9A9-67B901BCF05E}" type="sibTrans" cxnId="{D771A952-FFB2-4BE0-B226-0F135BCB3057}">
      <dgm:prSet/>
      <dgm:spPr/>
      <dgm:t>
        <a:bodyPr/>
        <a:lstStyle/>
        <a:p>
          <a:endParaRPr lang="hr-HR"/>
        </a:p>
      </dgm:t>
    </dgm:pt>
    <dgm:pt modelId="{BFD1291C-08AA-4E96-B5AF-1E5A1F1E6821}">
      <dgm:prSet phldrT="[Teks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hr-HR" dirty="0" smtClean="0"/>
            <a:t>Navedi 2 podatka za koja trebaš pojašnjenje.</a:t>
          </a:r>
          <a:endParaRPr lang="hr-HR" dirty="0"/>
        </a:p>
      </dgm:t>
    </dgm:pt>
    <dgm:pt modelId="{0F52C987-F4C9-4E72-862C-19B397AEE288}" type="parTrans" cxnId="{A3B2F365-6CAD-4FE1-A535-EE9A488370E6}">
      <dgm:prSet/>
      <dgm:spPr/>
      <dgm:t>
        <a:bodyPr/>
        <a:lstStyle/>
        <a:p>
          <a:endParaRPr lang="hr-HR"/>
        </a:p>
      </dgm:t>
    </dgm:pt>
    <dgm:pt modelId="{A0BE56A7-63AB-4594-8759-01510C953998}" type="sibTrans" cxnId="{A3B2F365-6CAD-4FE1-A535-EE9A488370E6}">
      <dgm:prSet/>
      <dgm:spPr/>
      <dgm:t>
        <a:bodyPr/>
        <a:lstStyle/>
        <a:p>
          <a:endParaRPr lang="hr-HR"/>
        </a:p>
      </dgm:t>
    </dgm:pt>
    <dgm:pt modelId="{D896470B-F9F8-40E8-87BF-2BB7AFCC21BA}">
      <dgm:prSet phldrT="[Teks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dirty="0" smtClean="0"/>
            <a:t>Navedi 3 podatka koja si dobro usvojio/la.</a:t>
          </a:r>
          <a:endParaRPr lang="hr-HR" dirty="0"/>
        </a:p>
      </dgm:t>
    </dgm:pt>
    <dgm:pt modelId="{58875F8C-932A-4E26-B2AE-B683AAAA0B4F}" type="parTrans" cxnId="{133DC29C-3B49-49AA-B63E-F9303DD6A286}">
      <dgm:prSet/>
      <dgm:spPr/>
      <dgm:t>
        <a:bodyPr/>
        <a:lstStyle/>
        <a:p>
          <a:endParaRPr lang="hr-HR"/>
        </a:p>
      </dgm:t>
    </dgm:pt>
    <dgm:pt modelId="{47F77881-2A6E-4475-BDE2-E92C1908F7A1}" type="sibTrans" cxnId="{133DC29C-3B49-49AA-B63E-F9303DD6A286}">
      <dgm:prSet/>
      <dgm:spPr/>
      <dgm:t>
        <a:bodyPr/>
        <a:lstStyle/>
        <a:p>
          <a:endParaRPr lang="hr-HR"/>
        </a:p>
      </dgm:t>
    </dgm:pt>
    <dgm:pt modelId="{CEC6756E-8544-4B56-967D-4463DD236FAA}" type="pres">
      <dgm:prSet presAssocID="{E184C120-511F-4CC7-BD34-FD3104262AAF}" presName="compositeShape" presStyleCnt="0">
        <dgm:presLayoutVars>
          <dgm:dir/>
          <dgm:resizeHandles/>
        </dgm:presLayoutVars>
      </dgm:prSet>
      <dgm:spPr/>
    </dgm:pt>
    <dgm:pt modelId="{C325ED47-25C7-4E71-AAFA-BA1C8043E7F4}" type="pres">
      <dgm:prSet presAssocID="{E184C120-511F-4CC7-BD34-FD3104262AAF}" presName="pyramid" presStyleLbl="node1" presStyleIdx="0" presStyleCnt="1"/>
      <dgm:spPr>
        <a:solidFill>
          <a:srgbClr val="00B0F0"/>
        </a:solidFill>
      </dgm:spPr>
    </dgm:pt>
    <dgm:pt modelId="{36FE9B90-B8F6-4202-A15B-897AEE156C54}" type="pres">
      <dgm:prSet presAssocID="{E184C120-511F-4CC7-BD34-FD3104262AAF}" presName="theList" presStyleCnt="0"/>
      <dgm:spPr/>
    </dgm:pt>
    <dgm:pt modelId="{0DD741C5-98C0-4BEC-B5D5-CBBDAB7DFA35}" type="pres">
      <dgm:prSet presAssocID="{039CCE5D-2B0E-493D-9586-AD7C2972D9E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32B3C6-7141-42B1-AECA-75225107DE09}" type="pres">
      <dgm:prSet presAssocID="{039CCE5D-2B0E-493D-9586-AD7C2972D9EA}" presName="aSpace" presStyleCnt="0"/>
      <dgm:spPr/>
    </dgm:pt>
    <dgm:pt modelId="{1BA93086-B970-41FD-B3C6-9F2A745AC2B2}" type="pres">
      <dgm:prSet presAssocID="{BFD1291C-08AA-4E96-B5AF-1E5A1F1E682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CBD3F3-2085-4BE9-A5FA-316B3BB89A38}" type="pres">
      <dgm:prSet presAssocID="{BFD1291C-08AA-4E96-B5AF-1E5A1F1E6821}" presName="aSpace" presStyleCnt="0"/>
      <dgm:spPr/>
    </dgm:pt>
    <dgm:pt modelId="{25F0C3D9-3BA7-4E02-9630-51274D9501E5}" type="pres">
      <dgm:prSet presAssocID="{D896470B-F9F8-40E8-87BF-2BB7AFCC21B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AAB314-B553-436E-91C1-38711C570B4B}" type="pres">
      <dgm:prSet presAssocID="{D896470B-F9F8-40E8-87BF-2BB7AFCC21BA}" presName="aSpace" presStyleCnt="0"/>
      <dgm:spPr/>
    </dgm:pt>
  </dgm:ptLst>
  <dgm:cxnLst>
    <dgm:cxn modelId="{A3B2F365-6CAD-4FE1-A535-EE9A488370E6}" srcId="{E184C120-511F-4CC7-BD34-FD3104262AAF}" destId="{BFD1291C-08AA-4E96-B5AF-1E5A1F1E6821}" srcOrd="1" destOrd="0" parTransId="{0F52C987-F4C9-4E72-862C-19B397AEE288}" sibTransId="{A0BE56A7-63AB-4594-8759-01510C953998}"/>
    <dgm:cxn modelId="{D771A952-FFB2-4BE0-B226-0F135BCB3057}" srcId="{E184C120-511F-4CC7-BD34-FD3104262AAF}" destId="{039CCE5D-2B0E-493D-9586-AD7C2972D9EA}" srcOrd="0" destOrd="0" parTransId="{FCA376D4-2EB9-45F1-8E53-6A4FE52B8B89}" sibTransId="{B739D2CE-BD6D-4ACA-B9A9-67B901BCF05E}"/>
    <dgm:cxn modelId="{2F0A8D57-1FF1-4D6D-A747-11BA498397B8}" type="presOf" srcId="{E184C120-511F-4CC7-BD34-FD3104262AAF}" destId="{CEC6756E-8544-4B56-967D-4463DD236FAA}" srcOrd="0" destOrd="0" presId="urn:microsoft.com/office/officeart/2005/8/layout/pyramid2"/>
    <dgm:cxn modelId="{133DC29C-3B49-49AA-B63E-F9303DD6A286}" srcId="{E184C120-511F-4CC7-BD34-FD3104262AAF}" destId="{D896470B-F9F8-40E8-87BF-2BB7AFCC21BA}" srcOrd="2" destOrd="0" parTransId="{58875F8C-932A-4E26-B2AE-B683AAAA0B4F}" sibTransId="{47F77881-2A6E-4475-BDE2-E92C1908F7A1}"/>
    <dgm:cxn modelId="{FC6AE512-395E-4979-B42F-94D2B547D696}" type="presOf" srcId="{039CCE5D-2B0E-493D-9586-AD7C2972D9EA}" destId="{0DD741C5-98C0-4BEC-B5D5-CBBDAB7DFA35}" srcOrd="0" destOrd="0" presId="urn:microsoft.com/office/officeart/2005/8/layout/pyramid2"/>
    <dgm:cxn modelId="{8067A6D0-758B-44A2-ABF9-5ACA0D01EDC9}" type="presOf" srcId="{D896470B-F9F8-40E8-87BF-2BB7AFCC21BA}" destId="{25F0C3D9-3BA7-4E02-9630-51274D9501E5}" srcOrd="0" destOrd="0" presId="urn:microsoft.com/office/officeart/2005/8/layout/pyramid2"/>
    <dgm:cxn modelId="{2A3E8FF3-EA36-4F12-8FD5-089EB45AFB7A}" type="presOf" srcId="{BFD1291C-08AA-4E96-B5AF-1E5A1F1E6821}" destId="{1BA93086-B970-41FD-B3C6-9F2A745AC2B2}" srcOrd="0" destOrd="0" presId="urn:microsoft.com/office/officeart/2005/8/layout/pyramid2"/>
    <dgm:cxn modelId="{12D9D043-54A9-486F-8200-A0631E13C291}" type="presParOf" srcId="{CEC6756E-8544-4B56-967D-4463DD236FAA}" destId="{C325ED47-25C7-4E71-AAFA-BA1C8043E7F4}" srcOrd="0" destOrd="0" presId="urn:microsoft.com/office/officeart/2005/8/layout/pyramid2"/>
    <dgm:cxn modelId="{FEFADA9A-1F1D-4A1E-B179-AE477411A838}" type="presParOf" srcId="{CEC6756E-8544-4B56-967D-4463DD236FAA}" destId="{36FE9B90-B8F6-4202-A15B-897AEE156C54}" srcOrd="1" destOrd="0" presId="urn:microsoft.com/office/officeart/2005/8/layout/pyramid2"/>
    <dgm:cxn modelId="{091A4ADF-6F70-46C9-85B5-98136F97BF46}" type="presParOf" srcId="{36FE9B90-B8F6-4202-A15B-897AEE156C54}" destId="{0DD741C5-98C0-4BEC-B5D5-CBBDAB7DFA35}" srcOrd="0" destOrd="0" presId="urn:microsoft.com/office/officeart/2005/8/layout/pyramid2"/>
    <dgm:cxn modelId="{87D85D8F-F316-4EEC-A419-AC100E92D2F5}" type="presParOf" srcId="{36FE9B90-B8F6-4202-A15B-897AEE156C54}" destId="{2E32B3C6-7141-42B1-AECA-75225107DE09}" srcOrd="1" destOrd="0" presId="urn:microsoft.com/office/officeart/2005/8/layout/pyramid2"/>
    <dgm:cxn modelId="{9AFFC147-D73C-40AB-AC26-4507D892BAB9}" type="presParOf" srcId="{36FE9B90-B8F6-4202-A15B-897AEE156C54}" destId="{1BA93086-B970-41FD-B3C6-9F2A745AC2B2}" srcOrd="2" destOrd="0" presId="urn:microsoft.com/office/officeart/2005/8/layout/pyramid2"/>
    <dgm:cxn modelId="{8153D830-948A-458E-B449-56959299A4FA}" type="presParOf" srcId="{36FE9B90-B8F6-4202-A15B-897AEE156C54}" destId="{17CBD3F3-2085-4BE9-A5FA-316B3BB89A38}" srcOrd="3" destOrd="0" presId="urn:microsoft.com/office/officeart/2005/8/layout/pyramid2"/>
    <dgm:cxn modelId="{66835F0C-9147-45AE-A76F-05BD3397C0C6}" type="presParOf" srcId="{36FE9B90-B8F6-4202-A15B-897AEE156C54}" destId="{25F0C3D9-3BA7-4E02-9630-51274D9501E5}" srcOrd="4" destOrd="0" presId="urn:microsoft.com/office/officeart/2005/8/layout/pyramid2"/>
    <dgm:cxn modelId="{FEE74E8D-662A-4354-AFB8-57F2F275C54C}" type="presParOf" srcId="{36FE9B90-B8F6-4202-A15B-897AEE156C54}" destId="{6AAAB314-B553-436E-91C1-38711C570B4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4AD4A-4052-4D2C-A91E-3D786BF68190}">
      <dsp:nvSpPr>
        <dsp:cNvPr id="0" name=""/>
        <dsp:cNvSpPr/>
      </dsp:nvSpPr>
      <dsp:spPr>
        <a:xfrm>
          <a:off x="2500693" y="0"/>
          <a:ext cx="1116711" cy="620395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Balkanski savez</a:t>
          </a:r>
          <a:endParaRPr lang="hr-HR" sz="1700" kern="1200" dirty="0"/>
        </a:p>
      </dsp:txBody>
      <dsp:txXfrm>
        <a:off x="2518864" y="18171"/>
        <a:ext cx="1080369" cy="584053"/>
      </dsp:txXfrm>
    </dsp:sp>
    <dsp:sp modelId="{CB7304C3-935A-40B3-A771-0619609A6AEC}">
      <dsp:nvSpPr>
        <dsp:cNvPr id="0" name=""/>
        <dsp:cNvSpPr/>
      </dsp:nvSpPr>
      <dsp:spPr>
        <a:xfrm>
          <a:off x="4113720" y="0"/>
          <a:ext cx="1116711" cy="62039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Osmansko Carstvo</a:t>
          </a:r>
          <a:endParaRPr lang="hr-HR" sz="1700" kern="1200" dirty="0"/>
        </a:p>
      </dsp:txBody>
      <dsp:txXfrm>
        <a:off x="4131891" y="18171"/>
        <a:ext cx="1080369" cy="584053"/>
      </dsp:txXfrm>
    </dsp:sp>
    <dsp:sp modelId="{B86E8EE8-6ED3-43A6-9949-A4A7A70EA278}">
      <dsp:nvSpPr>
        <dsp:cNvPr id="0" name=""/>
        <dsp:cNvSpPr/>
      </dsp:nvSpPr>
      <dsp:spPr>
        <a:xfrm>
          <a:off x="3632914" y="2636678"/>
          <a:ext cx="465296" cy="465296"/>
        </a:xfrm>
        <a:prstGeom prst="triangle">
          <a:avLst/>
        </a:prstGeom>
        <a:solidFill>
          <a:schemeClr val="tx2">
            <a:lumMod val="5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B246FE-E6CA-4429-8674-73F34696B7F5}">
      <dsp:nvSpPr>
        <dsp:cNvPr id="0" name=""/>
        <dsp:cNvSpPr/>
      </dsp:nvSpPr>
      <dsp:spPr>
        <a:xfrm rot="240000">
          <a:off x="2469247" y="2437294"/>
          <a:ext cx="2792630" cy="195279"/>
        </a:xfrm>
        <a:prstGeom prst="rect">
          <a:avLst/>
        </a:prstGeom>
        <a:solidFill>
          <a:schemeClr val="tx2">
            <a:lumMod val="5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A64E7D-156B-47D6-8CD5-A937EB539B75}">
      <dsp:nvSpPr>
        <dsp:cNvPr id="0" name=""/>
        <dsp:cNvSpPr/>
      </dsp:nvSpPr>
      <dsp:spPr>
        <a:xfrm rot="240000">
          <a:off x="4145979" y="1949046"/>
          <a:ext cx="1114233" cy="519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Osmansko Carstvo</a:t>
          </a:r>
          <a:endParaRPr lang="hr-HR" sz="1300" kern="1200" dirty="0"/>
        </a:p>
      </dsp:txBody>
      <dsp:txXfrm>
        <a:off x="4171320" y="1974387"/>
        <a:ext cx="1063551" cy="468436"/>
      </dsp:txXfrm>
    </dsp:sp>
    <dsp:sp modelId="{A2EAA6B2-4419-4DD1-B59E-8C72C39FB83A}">
      <dsp:nvSpPr>
        <dsp:cNvPr id="0" name=""/>
        <dsp:cNvSpPr/>
      </dsp:nvSpPr>
      <dsp:spPr>
        <a:xfrm rot="240000">
          <a:off x="1685468" y="1732214"/>
          <a:ext cx="1114233" cy="519118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Crna Gora</a:t>
          </a:r>
          <a:endParaRPr lang="hr-HR" sz="1300" kern="1200" dirty="0"/>
        </a:p>
      </dsp:txBody>
      <dsp:txXfrm>
        <a:off x="1710809" y="1757555"/>
        <a:ext cx="1063551" cy="468436"/>
      </dsp:txXfrm>
    </dsp:sp>
    <dsp:sp modelId="{05285042-1400-41D0-94B1-6364E7986A46}">
      <dsp:nvSpPr>
        <dsp:cNvPr id="0" name=""/>
        <dsp:cNvSpPr/>
      </dsp:nvSpPr>
      <dsp:spPr>
        <a:xfrm rot="240000">
          <a:off x="2640202" y="712542"/>
          <a:ext cx="1114233" cy="519118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Srbija</a:t>
          </a:r>
          <a:endParaRPr lang="hr-HR" sz="1300" kern="1200" dirty="0"/>
        </a:p>
      </dsp:txBody>
      <dsp:txXfrm>
        <a:off x="2665543" y="737883"/>
        <a:ext cx="1063551" cy="468436"/>
      </dsp:txXfrm>
    </dsp:sp>
    <dsp:sp modelId="{14D8B506-A942-44F2-97B3-9588B6C43AAE}">
      <dsp:nvSpPr>
        <dsp:cNvPr id="0" name=""/>
        <dsp:cNvSpPr/>
      </dsp:nvSpPr>
      <dsp:spPr>
        <a:xfrm rot="240000">
          <a:off x="2889980" y="1837375"/>
          <a:ext cx="1114233" cy="519118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Grčka</a:t>
          </a:r>
          <a:endParaRPr lang="hr-HR" sz="1300" kern="1200" dirty="0"/>
        </a:p>
      </dsp:txBody>
      <dsp:txXfrm>
        <a:off x="2915321" y="1862716"/>
        <a:ext cx="1063551" cy="468436"/>
      </dsp:txXfrm>
    </dsp:sp>
    <dsp:sp modelId="{F11EFF36-30E8-47B1-BD28-84613D76606D}">
      <dsp:nvSpPr>
        <dsp:cNvPr id="0" name=""/>
        <dsp:cNvSpPr/>
      </dsp:nvSpPr>
      <dsp:spPr>
        <a:xfrm rot="240000">
          <a:off x="2588787" y="1279020"/>
          <a:ext cx="1114233" cy="519118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Bugarska</a:t>
          </a:r>
          <a:endParaRPr lang="hr-HR" sz="1300" kern="1200" dirty="0"/>
        </a:p>
      </dsp:txBody>
      <dsp:txXfrm>
        <a:off x="2614128" y="1304361"/>
        <a:ext cx="1063551" cy="468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5ED47-25C7-4E71-AAFA-BA1C8043E7F4}">
      <dsp:nvSpPr>
        <dsp:cNvPr id="0" name=""/>
        <dsp:cNvSpPr/>
      </dsp:nvSpPr>
      <dsp:spPr>
        <a:xfrm>
          <a:off x="1567014" y="0"/>
          <a:ext cx="4342584" cy="4342584"/>
        </a:xfrm>
        <a:prstGeom prst="triangl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741C5-98C0-4BEC-B5D5-CBBDAB7DFA35}">
      <dsp:nvSpPr>
        <dsp:cNvPr id="0" name=""/>
        <dsp:cNvSpPr/>
      </dsp:nvSpPr>
      <dsp:spPr>
        <a:xfrm>
          <a:off x="3738306" y="436590"/>
          <a:ext cx="2822679" cy="1027971"/>
        </a:xfrm>
        <a:prstGeom prst="round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Navedi 1 podatak koji ne razumiješ.</a:t>
          </a:r>
          <a:endParaRPr lang="hr-HR" sz="2100" kern="1200" dirty="0"/>
        </a:p>
      </dsp:txBody>
      <dsp:txXfrm>
        <a:off x="3788487" y="486771"/>
        <a:ext cx="2722317" cy="927609"/>
      </dsp:txXfrm>
    </dsp:sp>
    <dsp:sp modelId="{1BA93086-B970-41FD-B3C6-9F2A745AC2B2}">
      <dsp:nvSpPr>
        <dsp:cNvPr id="0" name=""/>
        <dsp:cNvSpPr/>
      </dsp:nvSpPr>
      <dsp:spPr>
        <a:xfrm>
          <a:off x="3738306" y="1593058"/>
          <a:ext cx="2822679" cy="1027971"/>
        </a:xfrm>
        <a:prstGeom prst="round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Navedi 2 podatka za koja trebaš pojašnjenje.</a:t>
          </a:r>
          <a:endParaRPr lang="hr-HR" sz="2100" kern="1200" dirty="0"/>
        </a:p>
      </dsp:txBody>
      <dsp:txXfrm>
        <a:off x="3788487" y="1643239"/>
        <a:ext cx="2722317" cy="927609"/>
      </dsp:txXfrm>
    </dsp:sp>
    <dsp:sp modelId="{25F0C3D9-3BA7-4E02-9630-51274D9501E5}">
      <dsp:nvSpPr>
        <dsp:cNvPr id="0" name=""/>
        <dsp:cNvSpPr/>
      </dsp:nvSpPr>
      <dsp:spPr>
        <a:xfrm>
          <a:off x="3738306" y="2749525"/>
          <a:ext cx="2822679" cy="1027971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Navedi 3 podatka koja si dobro usvojio/la.</a:t>
          </a:r>
          <a:endParaRPr lang="hr-HR" sz="2100" kern="1200" dirty="0"/>
        </a:p>
      </dsp:txBody>
      <dsp:txXfrm>
        <a:off x="3788487" y="2799706"/>
        <a:ext cx="2722317" cy="927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opLzjyqmxtQ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apps.org/watch?v=pdt72m21n2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Balkanski ratovi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Uvod u Prvi svjetski rat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23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032000" y="369782"/>
            <a:ext cx="7729728" cy="1188720"/>
          </a:xfrm>
        </p:spPr>
        <p:txBody>
          <a:bodyPr/>
          <a:lstStyle/>
          <a:p>
            <a:r>
              <a:rPr lang="hr-HR" dirty="0" smtClean="0"/>
              <a:t>izlazna kartica</a:t>
            </a:r>
            <a:endParaRPr lang="hr-HR" dirty="0"/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197676785"/>
              </p:ext>
            </p:extLst>
          </p:nvPr>
        </p:nvGraphicFramePr>
        <p:xfrm>
          <a:off x="2032000" y="1795749"/>
          <a:ext cx="8128000" cy="434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5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Pogledaj video o Balkanskim ratovima na poveznici:</a:t>
            </a:r>
          </a:p>
          <a:p>
            <a:pPr marL="0" indent="0" algn="ctr">
              <a:buNone/>
            </a:pPr>
            <a:r>
              <a:rPr lang="hr-HR" b="1" dirty="0">
                <a:hlinkClick r:id="rId2"/>
              </a:rPr>
              <a:t>https://</a:t>
            </a:r>
            <a:r>
              <a:rPr lang="hr-HR" b="1" dirty="0" smtClean="0">
                <a:hlinkClick r:id="rId2"/>
              </a:rPr>
              <a:t>youtu.be/opLzjyqmxtQ</a:t>
            </a:r>
            <a:endParaRPr lang="hr-HR" b="1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81912" y="4037187"/>
            <a:ext cx="4270247" cy="1878872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Odgovori na pitanje. </a:t>
            </a:r>
          </a:p>
          <a:p>
            <a:r>
              <a:rPr lang="hr-HR" dirty="0" smtClean="0"/>
              <a:t>Kako su velike sile nazivale Osmansko Carstvo na kraju 19. i početkom 20. stoljeća?</a:t>
            </a:r>
          </a:p>
          <a:p>
            <a:r>
              <a:rPr lang="hr-HR" dirty="0" smtClean="0"/>
              <a:t>Odgovor zapiši u bilježnicu.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97" y="2638044"/>
            <a:ext cx="4828069" cy="3251271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896559" y="6004615"/>
            <a:ext cx="40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Pobjeda Crne Gore 1913. godine.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60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Odgojno-obrazovni </a:t>
            </a:r>
            <a:r>
              <a:rPr lang="hr-HR" dirty="0" smtClean="0"/>
              <a:t>ishodi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Učenik:</a:t>
            </a:r>
            <a:endParaRPr lang="hr-HR" dirty="0" smtClean="0"/>
          </a:p>
          <a:p>
            <a:r>
              <a:rPr lang="hr-HR" dirty="0" smtClean="0"/>
              <a:t>Navodi koliko je bilo Balkanskih ratova.</a:t>
            </a:r>
          </a:p>
          <a:p>
            <a:r>
              <a:rPr lang="hr-HR" dirty="0" smtClean="0"/>
              <a:t>Objašnjava svojim riječima uzroke i posljedice Balkanskih ratova.</a:t>
            </a:r>
          </a:p>
          <a:p>
            <a:r>
              <a:rPr lang="hr-HR" dirty="0" smtClean="0"/>
              <a:t>Opisuje tijek Balkanskih ratova.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74" y="3944569"/>
            <a:ext cx="3381490" cy="22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93302" y="380798"/>
            <a:ext cx="7729728" cy="1188720"/>
          </a:xfrm>
        </p:spPr>
        <p:txBody>
          <a:bodyPr/>
          <a:lstStyle/>
          <a:p>
            <a:r>
              <a:rPr lang="hr-HR" dirty="0" smtClean="0"/>
              <a:t>Prisjeti </a:t>
            </a:r>
            <a:r>
              <a:rPr lang="hr-HR" dirty="0" smtClean="0"/>
              <a:t>se.</a:t>
            </a:r>
            <a:endParaRPr lang="hr-HR" dirty="0"/>
          </a:p>
        </p:txBody>
      </p:sp>
      <p:pic>
        <p:nvPicPr>
          <p:cNvPr id="6" name="Picture 2" descr="The Economist: “Da Osmanska carevina nije pala: sultani proljeća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7" y="1977033"/>
            <a:ext cx="4922581" cy="3718689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84" y="2104221"/>
            <a:ext cx="5513417" cy="4704697"/>
          </a:xfrm>
        </p:spPr>
      </p:pic>
      <p:sp>
        <p:nvSpPr>
          <p:cNvPr id="10" name="Zaobljeni pravokutnik 9"/>
          <p:cNvSpPr/>
          <p:nvPr/>
        </p:nvSpPr>
        <p:spPr>
          <a:xfrm>
            <a:off x="2985571" y="1817783"/>
            <a:ext cx="2280492" cy="57287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Osmansko Carstvo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1" name="Zaobljeni pravokutnik 10"/>
          <p:cNvSpPr/>
          <p:nvPr/>
        </p:nvSpPr>
        <p:spPr>
          <a:xfrm>
            <a:off x="6373784" y="1817783"/>
            <a:ext cx="5348163" cy="870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Područje jugoistočne Europe naziva se Balkanski poluotok.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2" name="Zaobljeni pravokutnik 11"/>
          <p:cNvSpPr/>
          <p:nvPr/>
        </p:nvSpPr>
        <p:spPr>
          <a:xfrm>
            <a:off x="9904163" y="2776251"/>
            <a:ext cx="1663547" cy="32940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chemeClr val="tx1"/>
                </a:solidFill>
              </a:rPr>
              <a:t>Balkanski poluotok na početku 20. stoljeća.</a:t>
            </a:r>
          </a:p>
          <a:p>
            <a:r>
              <a:rPr lang="hr-HR" b="1" dirty="0" smtClean="0">
                <a:solidFill>
                  <a:schemeClr val="tx1"/>
                </a:solidFill>
              </a:rPr>
              <a:t>Pitanje </a:t>
            </a:r>
            <a:r>
              <a:rPr lang="hr-HR" dirty="0" smtClean="0">
                <a:solidFill>
                  <a:schemeClr val="tx1"/>
                </a:solidFill>
              </a:rPr>
              <a:t>Kojom bojom su označeni posjedi Osmanskog Carstva?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3" name="Eksplozija 2 12"/>
          <p:cNvSpPr/>
          <p:nvPr/>
        </p:nvSpPr>
        <p:spPr>
          <a:xfrm>
            <a:off x="1167789" y="2104221"/>
            <a:ext cx="2140294" cy="832160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Europa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4" name="Eksplozija 2 13"/>
          <p:cNvSpPr/>
          <p:nvPr/>
        </p:nvSpPr>
        <p:spPr>
          <a:xfrm>
            <a:off x="1046602" y="4494883"/>
            <a:ext cx="1850834" cy="1200840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Afrika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Eksplozija 2 14"/>
          <p:cNvSpPr/>
          <p:nvPr/>
        </p:nvSpPr>
        <p:spPr>
          <a:xfrm>
            <a:off x="3756753" y="2599981"/>
            <a:ext cx="1771756" cy="1068636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Azija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6" name="Strelica udesno 15"/>
          <p:cNvSpPr/>
          <p:nvPr/>
        </p:nvSpPr>
        <p:spPr>
          <a:xfrm rot="19123363">
            <a:off x="5946852" y="4555478"/>
            <a:ext cx="1644609" cy="5969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SIVA BOJA</a:t>
            </a:r>
            <a:endParaRPr lang="hr-HR" dirty="0"/>
          </a:p>
        </p:txBody>
      </p:sp>
      <p:sp>
        <p:nvSpPr>
          <p:cNvPr id="17" name="Strelica udesno 16"/>
          <p:cNvSpPr/>
          <p:nvPr/>
        </p:nvSpPr>
        <p:spPr>
          <a:xfrm rot="19178072">
            <a:off x="8805494" y="5000006"/>
            <a:ext cx="649995" cy="3652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13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3511" y="303681"/>
            <a:ext cx="7729728" cy="1188720"/>
          </a:xfrm>
        </p:spPr>
        <p:txBody>
          <a:bodyPr/>
          <a:lstStyle/>
          <a:p>
            <a:r>
              <a:rPr lang="hr-HR" dirty="0" smtClean="0"/>
              <a:t>Osmansko Carstvo na početku 20. stoljeća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636224" y="1904950"/>
            <a:ext cx="4423053" cy="4390717"/>
          </a:xfrm>
        </p:spPr>
        <p:txBody>
          <a:bodyPr>
            <a:noAutofit/>
          </a:bodyPr>
          <a:lstStyle/>
          <a:p>
            <a:r>
              <a:rPr lang="hr-HR" sz="2000" dirty="0" smtClean="0"/>
              <a:t>Osmansko Carstvo je velika, no slaba država.</a:t>
            </a:r>
          </a:p>
          <a:p>
            <a:r>
              <a:rPr lang="hr-HR" sz="2000" dirty="0" smtClean="0"/>
              <a:t>Slabost Osmanskog Carstva žele iskoristiti susjedne države: </a:t>
            </a:r>
            <a:r>
              <a:rPr lang="hr-HR" sz="2000" b="1" dirty="0" smtClean="0"/>
              <a:t>Grčka, Bugarska, Srbija i Crna Gora.</a:t>
            </a:r>
          </a:p>
          <a:p>
            <a:r>
              <a:rPr lang="hr-HR" sz="2000" dirty="0" smtClean="0"/>
              <a:t>Susjedne države stvorile su 1912. godine </a:t>
            </a:r>
            <a:r>
              <a:rPr lang="hr-HR" sz="2000" b="1" dirty="0" smtClean="0"/>
              <a:t>Balkanski savez</a:t>
            </a:r>
            <a:r>
              <a:rPr lang="hr-HR" sz="2000" dirty="0" smtClean="0"/>
              <a:t> koji napada Osmansko Carstvo.</a:t>
            </a:r>
          </a:p>
          <a:p>
            <a:r>
              <a:rPr lang="hr-HR" sz="2000" dirty="0" smtClean="0"/>
              <a:t>Taj rat naziva se </a:t>
            </a:r>
            <a:r>
              <a:rPr lang="hr-HR" sz="2000" b="1" dirty="0" smtClean="0"/>
              <a:t>Prvi balkanski rat.</a:t>
            </a:r>
          </a:p>
          <a:p>
            <a:r>
              <a:rPr lang="hr-HR" sz="2000" dirty="0" smtClean="0"/>
              <a:t>Države Balkanskog saveza žele se </a:t>
            </a:r>
            <a:r>
              <a:rPr lang="hr-HR" sz="2000" dirty="0" smtClean="0"/>
              <a:t>osloboditi </a:t>
            </a:r>
            <a:r>
              <a:rPr lang="hr-HR" sz="2000" dirty="0" smtClean="0"/>
              <a:t>osmanlijske vlasti.</a:t>
            </a:r>
          </a:p>
          <a:p>
            <a:r>
              <a:rPr lang="hr-HR" sz="2000" dirty="0" smtClean="0"/>
              <a:t>Balkanskom savezu pomagala je Rusija. </a:t>
            </a:r>
            <a:endParaRPr lang="hr-HR" sz="20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6" y="1602567"/>
            <a:ext cx="3194891" cy="4995482"/>
          </a:xfrm>
        </p:spPr>
      </p:pic>
    </p:spTree>
    <p:extLst>
      <p:ext uri="{BB962C8B-B14F-4D97-AF65-F5344CB8AC3E}">
        <p14:creationId xmlns:p14="http://schemas.microsoft.com/office/powerpoint/2010/main" val="17775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balkanski rat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21076"/>
              </p:ext>
            </p:extLst>
          </p:nvPr>
        </p:nvGraphicFramePr>
        <p:xfrm>
          <a:off x="2230438" y="2638425"/>
          <a:ext cx="773112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ksplozija 2 8"/>
          <p:cNvSpPr/>
          <p:nvPr/>
        </p:nvSpPr>
        <p:spPr>
          <a:xfrm rot="20959300">
            <a:off x="1046602" y="2379643"/>
            <a:ext cx="3095740" cy="186185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Pomaže Rusija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8174516" y="2570301"/>
            <a:ext cx="2633032" cy="31700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Prvi balkanski rat </a:t>
            </a:r>
            <a:r>
              <a:rPr lang="hr-HR" sz="2000" dirty="0" smtClean="0"/>
              <a:t>vodio se 1912. godine.</a:t>
            </a:r>
          </a:p>
          <a:p>
            <a:endParaRPr lang="hr-HR" sz="2000" dirty="0" smtClean="0"/>
          </a:p>
          <a:p>
            <a:r>
              <a:rPr lang="hr-HR" sz="2000" dirty="0" smtClean="0"/>
              <a:t>Osmansko Carstvo je poraženo.</a:t>
            </a:r>
          </a:p>
          <a:p>
            <a:endParaRPr lang="hr-HR" sz="2000" dirty="0" smtClean="0"/>
          </a:p>
          <a:p>
            <a:r>
              <a:rPr lang="hr-HR" sz="2000" dirty="0" smtClean="0"/>
              <a:t>Zemlje pobjednice oduzimaju Osmanskom Carstvu gotovo sve europske posjede.</a:t>
            </a:r>
            <a:endParaRPr lang="hr-HR" sz="20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8945697" y="5916058"/>
            <a:ext cx="24347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Nastaje država Albanija.</a:t>
            </a:r>
            <a:endParaRPr lang="hr-HR" dirty="0"/>
          </a:p>
        </p:txBody>
      </p:sp>
      <p:sp>
        <p:nvSpPr>
          <p:cNvPr id="2" name="Strelica lijevo-desno 1"/>
          <p:cNvSpPr/>
          <p:nvPr/>
        </p:nvSpPr>
        <p:spPr>
          <a:xfrm>
            <a:off x="5894024" y="2831336"/>
            <a:ext cx="385590" cy="19830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7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Nadopuni rečenice. Pristupi im pomoću QR koda ili poveznice:</a:t>
            </a:r>
          </a:p>
          <a:p>
            <a:pPr marL="0" indent="0">
              <a:buNone/>
            </a:pP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learningapps.org/watch?v=pdt72m21n20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13" y="2539273"/>
            <a:ext cx="3101975" cy="3101975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187">
            <a:off x="3403639" y="4448443"/>
            <a:ext cx="13525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77533" y="479950"/>
            <a:ext cx="7729728" cy="1188720"/>
          </a:xfrm>
        </p:spPr>
        <p:txBody>
          <a:bodyPr/>
          <a:lstStyle/>
          <a:p>
            <a:r>
              <a:rPr lang="hr-HR" dirty="0" smtClean="0"/>
              <a:t>povijesni izvor – reakcije javnosti u hrvatskoj na prvi balkanski rat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99251" y="2363552"/>
            <a:ext cx="4609568" cy="2782255"/>
          </a:xfrm>
        </p:spPr>
        <p:txBody>
          <a:bodyPr>
            <a:normAutofit/>
          </a:bodyPr>
          <a:lstStyle/>
          <a:p>
            <a:r>
              <a:rPr lang="hr-HR" b="1" dirty="0" smtClean="0"/>
              <a:t>Zadatak.</a:t>
            </a:r>
            <a:r>
              <a:rPr lang="hr-HR" dirty="0" smtClean="0"/>
              <a:t> Pročitaj povijesni izvor i odgovori na pitanja.</a:t>
            </a:r>
          </a:p>
          <a:p>
            <a:pPr marL="0" indent="0">
              <a:buNone/>
            </a:pPr>
            <a:r>
              <a:rPr lang="hr-HR" dirty="0" smtClean="0"/>
              <a:t>„</a:t>
            </a:r>
            <a:r>
              <a:rPr lang="hr-HR" dirty="0"/>
              <a:t>Velik je dio javnosti u Hrvatskoj u Prvom balkanskom ratu podupirao države Balkanskog saveza. Prikupljana je humanitarna pomoć, a pojedini liječnici iz Hrvatske dobrovoljno su se uputili na balkanska bojišta liječiti ranjenike. </a:t>
            </a:r>
            <a:r>
              <a:rPr lang="hr-HR" dirty="0" smtClean="0"/>
              <a:t>(</a:t>
            </a:r>
            <a:r>
              <a:rPr lang="hr-HR" dirty="0" err="1" smtClean="0"/>
              <a:t>Kolev</a:t>
            </a:r>
            <a:r>
              <a:rPr lang="hr-HR" dirty="0" smtClean="0"/>
              <a:t>, </a:t>
            </a:r>
            <a:r>
              <a:rPr lang="hr-HR" dirty="0" err="1" smtClean="0"/>
              <a:t>Valery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err="1"/>
              <a:t>Koulouri</a:t>
            </a:r>
            <a:r>
              <a:rPr lang="hr-HR" dirty="0"/>
              <a:t> </a:t>
            </a:r>
            <a:r>
              <a:rPr lang="hr-HR" dirty="0" err="1"/>
              <a:t>Christina</a:t>
            </a:r>
            <a:r>
              <a:rPr lang="hr-HR" dirty="0"/>
              <a:t>, </a:t>
            </a:r>
            <a:r>
              <a:rPr lang="hr-HR" i="1" dirty="0"/>
              <a:t>Balkanski ratovi</a:t>
            </a:r>
            <a:r>
              <a:rPr lang="hr-HR" dirty="0"/>
              <a:t>, čitanka, </a:t>
            </a:r>
            <a:r>
              <a:rPr lang="hr-HR" dirty="0" smtClean="0"/>
              <a:t>95</a:t>
            </a:r>
            <a:r>
              <a:rPr lang="hr-HR" dirty="0"/>
              <a:t>.)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4248" y="2363552"/>
            <a:ext cx="4270247" cy="3101982"/>
          </a:xfrm>
        </p:spPr>
        <p:txBody>
          <a:bodyPr>
            <a:normAutofit/>
          </a:bodyPr>
          <a:lstStyle/>
          <a:p>
            <a:r>
              <a:rPr lang="hr-HR" dirty="0" smtClean="0"/>
              <a:t>Kakav je stav ljudi u Hrvatskoj prema zahtjevima Balkanskog saveza?</a:t>
            </a:r>
          </a:p>
          <a:p>
            <a:r>
              <a:rPr lang="hr-HR" dirty="0" smtClean="0"/>
              <a:t>Na koje </a:t>
            </a:r>
            <a:r>
              <a:rPr lang="hr-HR" dirty="0" smtClean="0"/>
              <a:t>je načine </a:t>
            </a:r>
            <a:r>
              <a:rPr lang="hr-HR" dirty="0" smtClean="0"/>
              <a:t>hrvatski narod pomagao zemljama Balkanskog saveza?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02" y="3914543"/>
            <a:ext cx="3855223" cy="244216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540015" y="5379024"/>
            <a:ext cx="268071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Bugarske ratne izbjeglice.</a:t>
            </a:r>
          </a:p>
          <a:p>
            <a:r>
              <a:rPr lang="hr-HR" b="1" dirty="0" smtClean="0"/>
              <a:t>Pitanje</a:t>
            </a:r>
          </a:p>
          <a:p>
            <a:r>
              <a:rPr lang="hr-HR" dirty="0" smtClean="0"/>
              <a:t>Znaš </a:t>
            </a:r>
            <a:r>
              <a:rPr lang="hr-HR" dirty="0" smtClean="0"/>
              <a:t>li tko su izbjeglice?</a:t>
            </a:r>
            <a:endParaRPr lang="hr-HR" dirty="0"/>
          </a:p>
        </p:txBody>
      </p:sp>
      <p:sp>
        <p:nvSpPr>
          <p:cNvPr id="7" name="Eksplozija 2 6"/>
          <p:cNvSpPr/>
          <p:nvPr/>
        </p:nvSpPr>
        <p:spPr>
          <a:xfrm rot="21088437">
            <a:off x="9520449" y="3165475"/>
            <a:ext cx="2821853" cy="1926146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Protjerano stanovništvo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drugi balkanski rat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hr-HR" b="1" dirty="0" smtClean="0"/>
              <a:t>Bugarska</a:t>
            </a:r>
            <a:r>
              <a:rPr lang="hr-HR" dirty="0" smtClean="0"/>
              <a:t> nije bila zadovoljna dobivenim posjedima.</a:t>
            </a:r>
          </a:p>
          <a:p>
            <a:r>
              <a:rPr lang="hr-HR" dirty="0" smtClean="0"/>
              <a:t>Objavila je rat bivšim saveznicama i Osmanskom Carstvu. </a:t>
            </a:r>
          </a:p>
          <a:p>
            <a:r>
              <a:rPr lang="hr-HR" dirty="0" smtClean="0"/>
              <a:t>U ljeto </a:t>
            </a:r>
            <a:r>
              <a:rPr lang="hr-HR" b="1" dirty="0" smtClean="0"/>
              <a:t>1913.</a:t>
            </a:r>
            <a:r>
              <a:rPr lang="hr-HR" dirty="0" smtClean="0"/>
              <a:t> Bugarska je započela </a:t>
            </a:r>
            <a:r>
              <a:rPr lang="hr-HR" b="1" dirty="0" smtClean="0"/>
              <a:t>Drugi balkanski rat.</a:t>
            </a:r>
          </a:p>
          <a:p>
            <a:r>
              <a:rPr lang="hr-HR" dirty="0" smtClean="0"/>
              <a:t>Bugarska je doživjela poraz, a Osmansko Carstvo oduzelo joj je dio teritorija. 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8044"/>
            <a:ext cx="4270375" cy="2903855"/>
          </a:xfrm>
        </p:spPr>
      </p:pic>
      <p:sp>
        <p:nvSpPr>
          <p:cNvPr id="6" name="TekstniOkvir 5"/>
          <p:cNvSpPr txBox="1"/>
          <p:nvPr/>
        </p:nvSpPr>
        <p:spPr>
          <a:xfrm>
            <a:off x="6389286" y="5685246"/>
            <a:ext cx="397708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Bugarski vojnici u Balkanskim ratovima.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64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posljedice balkanskih ratova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807871" cy="3024626"/>
          </a:xfrm>
        </p:spPr>
        <p:txBody>
          <a:bodyPr/>
          <a:lstStyle/>
          <a:p>
            <a:r>
              <a:rPr lang="hr-HR" dirty="0" smtClean="0"/>
              <a:t>Nakon završetka Balkanskih ratova više je država bilo nezadovoljno jer nisu dobile teritorije koje su željele.</a:t>
            </a:r>
          </a:p>
          <a:p>
            <a:r>
              <a:rPr lang="hr-HR" dirty="0" smtClean="0"/>
              <a:t>Područje Balkanskog poluotoka nesigurno je područje sa stalnim napetostima te ga suvremenici nazivaju „bačva baruta”.</a:t>
            </a:r>
          </a:p>
          <a:p>
            <a:r>
              <a:rPr lang="hr-HR" dirty="0" smtClean="0"/>
              <a:t>Iskra koja će zapaliti „bačvu baruta” bio je Prvi svjetski rat.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75" y="2285613"/>
            <a:ext cx="3370289" cy="4317539"/>
          </a:xfrm>
        </p:spPr>
      </p:pic>
      <p:sp>
        <p:nvSpPr>
          <p:cNvPr id="6" name="TekstniOkvir 5"/>
          <p:cNvSpPr txBox="1"/>
          <p:nvPr/>
        </p:nvSpPr>
        <p:spPr>
          <a:xfrm>
            <a:off x="1872868" y="5223972"/>
            <a:ext cx="4717708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Zadatak</a:t>
            </a:r>
          </a:p>
          <a:p>
            <a:r>
              <a:rPr lang="hr-HR" dirty="0" smtClean="0"/>
              <a:t>Pogledaj </a:t>
            </a:r>
            <a:r>
              <a:rPr lang="hr-HR" dirty="0" smtClean="0"/>
              <a:t>sliku. </a:t>
            </a:r>
          </a:p>
          <a:p>
            <a:r>
              <a:rPr lang="hr-HR" dirty="0" smtClean="0"/>
              <a:t>Svojim riječima opiši pojam „bačva baruta”.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14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179</TotalTime>
  <Words>487</Words>
  <Application>Microsoft Office PowerPoint</Application>
  <PresentationFormat>Široki zaslon</PresentationFormat>
  <Paragraphs>74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Balkanski ratovi </vt:lpstr>
      <vt:lpstr>Odgojno-obrazovni ishodi</vt:lpstr>
      <vt:lpstr>Prisjeti se.</vt:lpstr>
      <vt:lpstr>Osmansko Carstvo na početku 20. stoljeća</vt:lpstr>
      <vt:lpstr>prvi balkanski rat</vt:lpstr>
      <vt:lpstr>Ponavljanje</vt:lpstr>
      <vt:lpstr>povijesni izvor – reakcije javnosti u hrvatskoj na prvi balkanski rat</vt:lpstr>
      <vt:lpstr>drugi balkanski rat</vt:lpstr>
      <vt:lpstr>posljedice balkanskih ratova</vt:lpstr>
      <vt:lpstr>izlazna kartica</vt:lpstr>
      <vt:lpstr>domaća zadaća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HP</dc:creator>
  <cp:lastModifiedBy>HP</cp:lastModifiedBy>
  <cp:revision>19</cp:revision>
  <dcterms:created xsi:type="dcterms:W3CDTF">2020-07-25T15:12:03Z</dcterms:created>
  <dcterms:modified xsi:type="dcterms:W3CDTF">2020-07-28T10:26:38Z</dcterms:modified>
</cp:coreProperties>
</file>